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71" r:id="rId5"/>
    <p:sldId id="272" r:id="rId6"/>
    <p:sldId id="273" r:id="rId7"/>
    <p:sldId id="267" r:id="rId8"/>
  </p:sldIdLst>
  <p:sldSz cx="18288000" cy="10287000"/>
  <p:notesSz cx="6858000" cy="9144000"/>
  <p:embeddedFontLst>
    <p:embeddedFont>
      <p:font typeface="TT Lakes Neue" panose="020B0604020202020204" charset="0"/>
      <p:regular r:id="rId9"/>
    </p:embeddedFont>
    <p:embeddedFont>
      <p:font typeface="TT Lakes Neue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5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youtu.be/4nUGTseSyrg" TargetMode="External"/><Relationship Id="rId3" Type="http://schemas.microsoft.com/office/2007/relationships/hdphoto" Target="../media/hdphoto1.wdp"/><Relationship Id="rId7" Type="http://schemas.openxmlformats.org/officeDocument/2006/relationships/hyperlink" Target="https://youtu.be/wSkYSJ4IRuc"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www.vecteezy.com/vector-art/7951672-cityscape-on-white-background-building-perspective-modern-building-in-the-city-skyline-city-silhouette-city-skyscrapers-business-cent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freestock.com/free-videos/animation-full-fluttering-national-flag-south-2479484"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graph-pie-chart-business-finance-963016/"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895560-8301-2199-9127-09148121C1F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441" b="89962" l="4688" r="90000">
                        <a14:foregroundMark x1="43646" y1="8517" x2="43646" y2="8517"/>
                        <a14:foregroundMark x1="43646" y1="8517" x2="43646" y2="8517"/>
                        <a14:foregroundMark x1="43646" y1="8517" x2="43646" y2="8517"/>
                        <a14:foregroundMark x1="43646" y1="8517" x2="47865" y2="43650"/>
                        <a14:foregroundMark x1="47865" y1="43650" x2="49271" y2="33080"/>
                        <a14:foregroundMark x1="68333" y1="41673" x2="73646" y2="46160"/>
                        <a14:foregroundMark x1="73646" y1="46160" x2="64427" y2="53536"/>
                        <a14:foregroundMark x1="64427" y1="53536" x2="72865" y2="35817"/>
                        <a14:foregroundMark x1="72865" y1="35817" x2="83646" y2="74981"/>
                        <a14:foregroundMark x1="83646" y1="74981" x2="83125" y2="60684"/>
                        <a14:foregroundMark x1="83125" y1="60684" x2="95625" y2="72852"/>
                        <a14:foregroundMark x1="95625" y1="72852" x2="77396" y2="53840"/>
                        <a14:foregroundMark x1="77396" y1="53840" x2="16042" y2="60076"/>
                        <a14:foregroundMark x1="16042" y1="60076" x2="2031" y2="53080"/>
                        <a14:foregroundMark x1="2031" y1="53080" x2="4688" y2="72928"/>
                        <a14:foregroundMark x1="4688" y1="72928" x2="12865" y2="55741"/>
                        <a14:foregroundMark x1="12865" y1="55741" x2="12552" y2="69049"/>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48400" y="304763"/>
            <a:ext cx="6119178" cy="4191000"/>
          </a:xfrm>
          <a:prstGeom prst="rect">
            <a:avLst/>
          </a:prstGeom>
        </p:spPr>
      </p:pic>
      <p:sp>
        <p:nvSpPr>
          <p:cNvPr id="2" name="Freeform 2"/>
          <p:cNvSpPr/>
          <p:nvPr/>
        </p:nvSpPr>
        <p:spPr>
          <a:xfrm>
            <a:off x="6580557" y="1952211"/>
            <a:ext cx="5126886" cy="5033670"/>
          </a:xfrm>
          <a:custGeom>
            <a:avLst/>
            <a:gdLst/>
            <a:ahLst/>
            <a:cxnLst/>
            <a:rect l="l" t="t" r="r" b="b"/>
            <a:pathLst>
              <a:path w="5126886" h="5033670">
                <a:moveTo>
                  <a:pt x="0" y="0"/>
                </a:moveTo>
                <a:lnTo>
                  <a:pt x="5126886" y="0"/>
                </a:lnTo>
                <a:lnTo>
                  <a:pt x="5126886" y="5033670"/>
                </a:lnTo>
                <a:lnTo>
                  <a:pt x="0" y="5033670"/>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TextBox 5"/>
          <p:cNvSpPr txBox="1"/>
          <p:nvPr/>
        </p:nvSpPr>
        <p:spPr>
          <a:xfrm>
            <a:off x="1905000" y="3970018"/>
            <a:ext cx="18217974" cy="1927451"/>
          </a:xfrm>
          <a:prstGeom prst="rect">
            <a:avLst/>
          </a:prstGeom>
        </p:spPr>
        <p:txBody>
          <a:bodyPr wrap="square" lIns="0" tIns="0" rIns="0" bIns="0" rtlCol="0" anchor="t">
            <a:spAutoFit/>
          </a:bodyPr>
          <a:lstStyle/>
          <a:p>
            <a:pPr algn="l">
              <a:lnSpc>
                <a:spcPts val="16162"/>
              </a:lnSpc>
              <a:spcBef>
                <a:spcPct val="0"/>
              </a:spcBef>
            </a:pPr>
            <a:r>
              <a:rPr lang="en-US" sz="9600" b="1" dirty="0">
                <a:solidFill>
                  <a:srgbClr val="FFFFFF"/>
                </a:solidFill>
                <a:latin typeface="TT Lakes Neue Bold"/>
                <a:ea typeface="TT Lakes Neue Bold"/>
                <a:cs typeface="TT Lakes Neue Bold"/>
                <a:sym typeface="TT Lakes Neue Bold"/>
              </a:rPr>
              <a:t>REAL ESTATE ANALYSIS</a:t>
            </a:r>
          </a:p>
        </p:txBody>
      </p:sp>
      <p:sp>
        <p:nvSpPr>
          <p:cNvPr id="6" name="TextBox 6"/>
          <p:cNvSpPr txBox="1"/>
          <p:nvPr/>
        </p:nvSpPr>
        <p:spPr>
          <a:xfrm>
            <a:off x="4768787" y="2674510"/>
            <a:ext cx="12136639" cy="2144690"/>
          </a:xfrm>
          <a:prstGeom prst="rect">
            <a:avLst/>
          </a:prstGeom>
        </p:spPr>
        <p:txBody>
          <a:bodyPr wrap="square" lIns="0" tIns="0" rIns="0" bIns="0" rtlCol="0" anchor="t">
            <a:spAutoFit/>
          </a:bodyPr>
          <a:lstStyle/>
          <a:p>
            <a:pPr algn="l">
              <a:lnSpc>
                <a:spcPts val="16162"/>
              </a:lnSpc>
              <a:spcBef>
                <a:spcPct val="0"/>
              </a:spcBef>
            </a:pPr>
            <a:r>
              <a:rPr lang="en-US" sz="15248" b="1" dirty="0">
                <a:solidFill>
                  <a:srgbClr val="84E3F8"/>
                </a:solidFill>
                <a:latin typeface="TT Lakes Neue Bold"/>
                <a:ea typeface="TT Lakes Neue Bold"/>
                <a:cs typeface="TT Lakes Neue Bold"/>
                <a:sym typeface="TT Lakes Neue Bold"/>
              </a:rPr>
              <a:t> MADRID</a:t>
            </a:r>
          </a:p>
        </p:txBody>
      </p:sp>
      <p:sp>
        <p:nvSpPr>
          <p:cNvPr id="10" name="TextBox 10"/>
          <p:cNvSpPr txBox="1"/>
          <p:nvPr/>
        </p:nvSpPr>
        <p:spPr>
          <a:xfrm>
            <a:off x="7897339" y="8344444"/>
            <a:ext cx="2493322" cy="309700"/>
          </a:xfrm>
          <a:prstGeom prst="rect">
            <a:avLst/>
          </a:prstGeom>
        </p:spPr>
        <p:txBody>
          <a:bodyPr wrap="square" lIns="0" tIns="0" rIns="0" bIns="0" rtlCol="0" anchor="t">
            <a:spAutoFit/>
          </a:bodyPr>
          <a:lstStyle/>
          <a:p>
            <a:pPr algn="ctr">
              <a:lnSpc>
                <a:spcPts val="2067"/>
              </a:lnSpc>
              <a:spcBef>
                <a:spcPct val="0"/>
              </a:spcBef>
            </a:pPr>
            <a:r>
              <a:rPr lang="en-US" sz="2800" dirty="0">
                <a:solidFill>
                  <a:srgbClr val="FFFFFF"/>
                </a:solidFill>
                <a:latin typeface="TT Lakes Neue"/>
                <a:ea typeface="TT Lakes Neue"/>
                <a:cs typeface="TT Lakes Neue"/>
                <a:sym typeface="TT Lakes Neue"/>
              </a:rPr>
              <a:t>Vinit Solanki</a:t>
            </a:r>
          </a:p>
        </p:txBody>
      </p:sp>
      <p:sp>
        <p:nvSpPr>
          <p:cNvPr id="12" name="TextBox 11">
            <a:hlinkClick r:id="rId7"/>
            <a:extLst>
              <a:ext uri="{FF2B5EF4-FFF2-40B4-BE49-F238E27FC236}">
                <a16:creationId xmlns:a16="http://schemas.microsoft.com/office/drawing/2014/main" id="{2F67116E-9D5B-0526-D06F-FC27C37EFDD5}"/>
              </a:ext>
            </a:extLst>
          </p:cNvPr>
          <p:cNvSpPr txBox="1"/>
          <p:nvPr/>
        </p:nvSpPr>
        <p:spPr>
          <a:xfrm>
            <a:off x="6515100" y="9252856"/>
            <a:ext cx="5257800" cy="461665"/>
          </a:xfrm>
          <a:prstGeom prst="rect">
            <a:avLst/>
          </a:prstGeom>
          <a:noFill/>
        </p:spPr>
        <p:txBody>
          <a:bodyPr wrap="square" rtlCol="0">
            <a:spAutoFit/>
          </a:bodyPr>
          <a:lstStyle/>
          <a:p>
            <a:pPr algn="ctr"/>
            <a:r>
              <a:rPr lang="en-IN" sz="2400" dirty="0">
                <a:solidFill>
                  <a:schemeClr val="bg1"/>
                </a:solidFill>
                <a:hlinkClick r:id="rId8">
                  <a:extLst>
                    <a:ext uri="{A12FA001-AC4F-418D-AE19-62706E023703}">
                      <ahyp:hlinkClr xmlns:ahyp="http://schemas.microsoft.com/office/drawing/2018/hyperlinkcolor" val="tx"/>
                    </a:ext>
                  </a:extLst>
                </a:hlinkClick>
              </a:rPr>
              <a:t>Click here for video</a:t>
            </a:r>
            <a:endParaRPr lang="en-IN" sz="2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33" name="Rectangle 20">
            <a:extLst>
              <a:ext uri="{FF2B5EF4-FFF2-40B4-BE49-F238E27FC236}">
                <a16:creationId xmlns:a16="http://schemas.microsoft.com/office/drawing/2014/main" id="{067F7FFB-3AD6-4852-15FA-83EC32208DD5}"/>
              </a:ext>
            </a:extLst>
          </p:cNvPr>
          <p:cNvSpPr>
            <a:spLocks noChangeArrowheads="1"/>
          </p:cNvSpPr>
          <p:nvPr/>
        </p:nvSpPr>
        <p:spPr bwMode="auto">
          <a:xfrm>
            <a:off x="7239000" y="765900"/>
            <a:ext cx="10868367" cy="969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Overview:</a:t>
            </a:r>
            <a:br>
              <a:rPr kumimoji="0" lang="en-US" altLang="en-US" sz="2400" b="0" i="0" u="none" strike="noStrike" cap="none" normalizeH="0" baseline="0" dirty="0">
                <a:ln>
                  <a:noFill/>
                </a:ln>
                <a:solidFill>
                  <a:schemeClr val="bg1"/>
                </a:solidFill>
                <a:effectLst/>
                <a:latin typeface="Arial" panose="020B0604020202020204" pitchFamily="34" charset="0"/>
              </a:rPr>
            </a:br>
            <a:r>
              <a:rPr kumimoji="0" lang="en-US" altLang="en-US" sz="2400" b="0" i="0" u="none" strike="noStrike" cap="none" normalizeH="0" baseline="0" dirty="0">
                <a:ln>
                  <a:noFill/>
                </a:ln>
                <a:solidFill>
                  <a:schemeClr val="bg1"/>
                </a:solidFill>
                <a:effectLst/>
                <a:latin typeface="Arial" panose="020B0604020202020204" pitchFamily="34" charset="0"/>
              </a:rPr>
              <a:t>This dataset provides comprehensive information on residential property listings in Madrid, Spain. It is used to explore market trends, investment opportunities, and feature-based pricing patterns using Power BI.</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Key Dataset Details:</a:t>
            </a:r>
            <a:br>
              <a:rPr kumimoji="0" lang="en-US" altLang="en-US" sz="2400" b="0" i="0" u="none" strike="noStrike" cap="none" normalizeH="0" baseline="0" dirty="0">
                <a:ln>
                  <a:noFill/>
                </a:ln>
                <a:solidFill>
                  <a:schemeClr val="bg1"/>
                </a:solidFill>
                <a:effectLst/>
                <a:latin typeface="Arial" panose="020B0604020202020204" pitchFamily="34" charset="0"/>
              </a:rPr>
            </a:br>
            <a:r>
              <a:rPr kumimoji="0" lang="en-US" altLang="en-US" sz="2400" b="1" i="0" u="none" strike="noStrike" cap="none" normalizeH="0" baseline="0" dirty="0">
                <a:ln>
                  <a:noFill/>
                </a:ln>
                <a:solidFill>
                  <a:schemeClr val="bg1"/>
                </a:solidFill>
                <a:effectLst/>
                <a:latin typeface="Arial" panose="020B0604020202020204" pitchFamily="34" charset="0"/>
              </a:rPr>
              <a:t>Total Records:</a:t>
            </a:r>
            <a:r>
              <a:rPr kumimoji="0" lang="en-US" altLang="en-US" sz="2400" b="0" i="0" u="none" strike="noStrike" cap="none" normalizeH="0" baseline="0" dirty="0">
                <a:ln>
                  <a:noFill/>
                </a:ln>
                <a:solidFill>
                  <a:schemeClr val="bg1"/>
                </a:solidFill>
                <a:effectLst/>
                <a:latin typeface="Arial" panose="020B0604020202020204" pitchFamily="34" charset="0"/>
              </a:rPr>
              <a:t> [Insert count after data load]</a:t>
            </a:r>
            <a:br>
              <a:rPr kumimoji="0" lang="en-US" altLang="en-US" sz="2400" b="0" i="0" u="none" strike="noStrike" cap="none" normalizeH="0" baseline="0" dirty="0">
                <a:ln>
                  <a:noFill/>
                </a:ln>
                <a:solidFill>
                  <a:schemeClr val="bg1"/>
                </a:solidFill>
                <a:effectLst/>
                <a:latin typeface="Arial" panose="020B0604020202020204" pitchFamily="34" charset="0"/>
              </a:rPr>
            </a:br>
            <a:r>
              <a:rPr kumimoji="0" lang="en-US" altLang="en-US" sz="2400" b="1" i="0" u="none" strike="noStrike" cap="none" normalizeH="0" baseline="0" dirty="0">
                <a:ln>
                  <a:noFill/>
                </a:ln>
                <a:solidFill>
                  <a:schemeClr val="bg1"/>
                </a:solidFill>
                <a:effectLst/>
                <a:latin typeface="Arial" panose="020B0604020202020204" pitchFamily="34" charset="0"/>
              </a:rPr>
              <a:t>Location Covered:</a:t>
            </a:r>
            <a:r>
              <a:rPr kumimoji="0" lang="en-US" altLang="en-US" sz="2400" b="0" i="0" u="none" strike="noStrike" cap="none" normalizeH="0" baseline="0" dirty="0">
                <a:ln>
                  <a:noFill/>
                </a:ln>
                <a:solidFill>
                  <a:schemeClr val="bg1"/>
                </a:solidFill>
                <a:effectLst/>
                <a:latin typeface="Arial" panose="020B0604020202020204" pitchFamily="34" charset="0"/>
              </a:rPr>
              <a:t> Madrid, Spain</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Primary Columns:</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Unicode MS"/>
              </a:rPr>
              <a:t>id</a:t>
            </a:r>
            <a:r>
              <a:rPr kumimoji="0" lang="en-US" altLang="en-US" sz="2400" b="0" i="0" u="none" strike="noStrike" cap="none" normalizeH="0" baseline="0" dirty="0">
                <a:ln>
                  <a:noFill/>
                </a:ln>
                <a:solidFill>
                  <a:schemeClr val="bg1"/>
                </a:solidFill>
                <a:effectLst/>
              </a:rPr>
              <a:t> – Unique listing identifier</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bg1"/>
                </a:solidFill>
                <a:effectLst/>
                <a:latin typeface="Arial Unicode MS"/>
              </a:rPr>
              <a:t>house_type_id</a:t>
            </a:r>
            <a:r>
              <a:rPr kumimoji="0" lang="en-US" altLang="en-US" sz="2400" b="0" i="0" u="none" strike="noStrike" cap="none" normalizeH="0" baseline="0" dirty="0">
                <a:ln>
                  <a:noFill/>
                </a:ln>
                <a:solidFill>
                  <a:schemeClr val="bg1"/>
                </a:solidFill>
                <a:effectLst/>
              </a:rPr>
              <a:t> – Categorical property type</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Unicode MS"/>
              </a:rPr>
              <a:t>price</a:t>
            </a:r>
            <a:r>
              <a:rPr kumimoji="0" lang="en-US" altLang="en-US" sz="2400" b="0" i="0" u="none" strike="noStrike" cap="none" normalizeH="0" baseline="0" dirty="0">
                <a:ln>
                  <a:noFill/>
                </a:ln>
                <a:solidFill>
                  <a:schemeClr val="bg1"/>
                </a:solidFill>
                <a:effectLst/>
              </a:rPr>
              <a:t> – Listing price in Euros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bg1"/>
                </a:solidFill>
                <a:effectLst/>
                <a:latin typeface="Arial Unicode MS"/>
              </a:rPr>
              <a:t>sq_mt_built</a:t>
            </a:r>
            <a:r>
              <a:rPr kumimoji="0" lang="en-US" altLang="en-US" sz="2400" b="0" i="0" u="none" strike="noStrike" cap="none" normalizeH="0" baseline="0" dirty="0">
                <a:ln>
                  <a:noFill/>
                </a:ln>
                <a:solidFill>
                  <a:schemeClr val="bg1"/>
                </a:solidFill>
                <a:effectLst/>
              </a:rPr>
              <a:t> – Built area in square meters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bg1"/>
                </a:solidFill>
                <a:effectLst/>
                <a:latin typeface="Arial Unicode MS"/>
              </a:rPr>
              <a:t>has_pool</a:t>
            </a:r>
            <a:r>
              <a:rPr kumimoji="0" lang="en-US" altLang="en-US" sz="2400" b="0" i="0" u="none" strike="noStrike" cap="none" normalizeH="0" baseline="0" dirty="0">
                <a:ln>
                  <a:noFill/>
                </a:ln>
                <a:solidFill>
                  <a:schemeClr val="bg1"/>
                </a:solidFill>
                <a:effectLst/>
              </a:rPr>
              <a:t>, </a:t>
            </a:r>
            <a:r>
              <a:rPr kumimoji="0" lang="en-US" altLang="en-US" sz="2400" b="0" i="0" u="none" strike="noStrike" cap="none" normalizeH="0" baseline="0" dirty="0" err="1">
                <a:ln>
                  <a:noFill/>
                </a:ln>
                <a:solidFill>
                  <a:schemeClr val="bg1"/>
                </a:solidFill>
                <a:effectLst/>
                <a:latin typeface="Arial Unicode MS"/>
              </a:rPr>
              <a:t>has_garden</a:t>
            </a:r>
            <a:r>
              <a:rPr kumimoji="0" lang="en-US" altLang="en-US" sz="2400" b="0" i="0" u="none" strike="noStrike" cap="none" normalizeH="0" baseline="0" dirty="0">
                <a:ln>
                  <a:noFill/>
                </a:ln>
                <a:solidFill>
                  <a:schemeClr val="bg1"/>
                </a:solidFill>
                <a:effectLst/>
              </a:rPr>
              <a:t>, </a:t>
            </a:r>
            <a:r>
              <a:rPr kumimoji="0" lang="en-US" altLang="en-US" sz="2400" b="0" i="0" u="none" strike="noStrike" cap="none" normalizeH="0" baseline="0" dirty="0" err="1">
                <a:ln>
                  <a:noFill/>
                </a:ln>
                <a:solidFill>
                  <a:schemeClr val="bg1"/>
                </a:solidFill>
                <a:effectLst/>
                <a:latin typeface="Arial Unicode MS"/>
              </a:rPr>
              <a:t>is_exterior</a:t>
            </a:r>
            <a:r>
              <a:rPr kumimoji="0" lang="en-US" altLang="en-US" sz="2400" b="0" i="0" u="none" strike="noStrike" cap="none" normalizeH="0" baseline="0" dirty="0">
                <a:ln>
                  <a:noFill/>
                </a:ln>
                <a:solidFill>
                  <a:schemeClr val="bg1"/>
                </a:solidFill>
                <a:effectLst/>
              </a:rPr>
              <a:t>, </a:t>
            </a:r>
            <a:r>
              <a:rPr kumimoji="0" lang="en-US" altLang="en-US" sz="2400" b="0" i="0" u="none" strike="noStrike" cap="none" normalizeH="0" baseline="0" dirty="0" err="1">
                <a:ln>
                  <a:noFill/>
                </a:ln>
                <a:solidFill>
                  <a:schemeClr val="bg1"/>
                </a:solidFill>
                <a:effectLst/>
                <a:latin typeface="Arial Unicode MS"/>
              </a:rPr>
              <a:t>is_new_development</a:t>
            </a:r>
            <a:r>
              <a:rPr kumimoji="0" lang="en-US" altLang="en-US" sz="2400" b="0" i="0" u="none" strike="noStrike" cap="none" normalizeH="0" baseline="0" dirty="0">
                <a:ln>
                  <a:noFill/>
                </a:ln>
                <a:solidFill>
                  <a:schemeClr val="bg1"/>
                </a:solidFill>
                <a:effectLst/>
              </a:rPr>
              <a:t> – Property features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bg1"/>
                </a:solidFill>
                <a:effectLst/>
                <a:latin typeface="Arial Unicode MS"/>
              </a:rPr>
              <a:t>loan_int_rate</a:t>
            </a:r>
            <a:r>
              <a:rPr kumimoji="0" lang="en-US" altLang="en-US" sz="2400" b="0" i="0" u="none" strike="noStrike" cap="none" normalizeH="0" baseline="0" dirty="0">
                <a:ln>
                  <a:noFill/>
                </a:ln>
                <a:solidFill>
                  <a:schemeClr val="bg1"/>
                </a:solidFill>
                <a:effectLst/>
              </a:rPr>
              <a:t> – Implied loan interest rate</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bg1"/>
                </a:solidFill>
                <a:effectLst/>
                <a:latin typeface="Arial Unicode MS"/>
              </a:rPr>
              <a:t>is_duplicated</a:t>
            </a:r>
            <a:r>
              <a:rPr kumimoji="0" lang="en-US" altLang="en-US" sz="2400" b="0" i="0" u="none" strike="noStrike" cap="none" normalizeH="0" baseline="0" dirty="0">
                <a:ln>
                  <a:noFill/>
                </a:ln>
                <a:solidFill>
                  <a:schemeClr val="bg1"/>
                </a:solidFill>
                <a:effectLst/>
              </a:rPr>
              <a:t> – Indicates repeated listings</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Data Notes:</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Contains duplicate listings, flagged by </a:t>
            </a:r>
            <a:r>
              <a:rPr kumimoji="0" lang="en-US" altLang="en-US" sz="2400" b="0" i="0" u="none" strike="noStrike" cap="none" normalizeH="0" baseline="0" dirty="0" err="1">
                <a:ln>
                  <a:noFill/>
                </a:ln>
                <a:solidFill>
                  <a:schemeClr val="bg1"/>
                </a:solidFill>
                <a:effectLst/>
                <a:latin typeface="Arial Unicode MS"/>
              </a:rPr>
              <a:t>is_duplicated</a:t>
            </a:r>
            <a:endParaRPr kumimoji="0" lang="en-US" altLang="en-US" sz="2400" b="0" i="0" u="none" strike="noStrike" cap="none" normalizeH="0" baseline="0" dirty="0">
              <a:ln>
                <a:noFill/>
              </a:ln>
              <a:solidFill>
                <a:schemeClr val="bg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Missing and corrupted values in text columns (e.g., house types)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Needs transformation in Power Query before modeling and visualization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Rich feature set supports segmentation, correlation, and trend analysis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pic>
        <p:nvPicPr>
          <p:cNvPr id="3" name="Picture 2">
            <a:extLst>
              <a:ext uri="{FF2B5EF4-FFF2-40B4-BE49-F238E27FC236}">
                <a16:creationId xmlns:a16="http://schemas.microsoft.com/office/drawing/2014/main" id="{1CF6059E-75E2-D35E-B485-BE37C4F1FEA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 y="3162300"/>
            <a:ext cx="6635274" cy="3733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8FF2BC59-204A-5175-1867-238452AB142D}"/>
              </a:ext>
            </a:extLst>
          </p:cNvPr>
          <p:cNvSpPr txBox="1"/>
          <p:nvPr/>
        </p:nvSpPr>
        <p:spPr>
          <a:xfrm>
            <a:off x="609600" y="165735"/>
            <a:ext cx="8001000" cy="1200329"/>
          </a:xfrm>
          <a:prstGeom prst="rect">
            <a:avLst/>
          </a:prstGeom>
          <a:noFill/>
        </p:spPr>
        <p:txBody>
          <a:bodyPr wrap="square">
            <a:spAutoFit/>
          </a:bodyPr>
          <a:lstStyle/>
          <a:p>
            <a:r>
              <a:rPr lang="en-US" sz="7200" dirty="0">
                <a:solidFill>
                  <a:schemeClr val="bg1"/>
                </a:solidFill>
              </a:rPr>
              <a:t>Dataset Overview</a:t>
            </a:r>
            <a:endParaRPr lang="en-IN" sz="18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65F06B7F-7B59-50CF-5702-4909FFC17CC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FDF85AB-61DA-E26D-0592-778B9D5AD868}"/>
              </a:ext>
            </a:extLst>
          </p:cNvPr>
          <p:cNvSpPr>
            <a:spLocks noChangeArrowheads="1"/>
          </p:cNvSpPr>
          <p:nvPr/>
        </p:nvSpPr>
        <p:spPr bwMode="auto">
          <a:xfrm>
            <a:off x="304800" y="2171700"/>
            <a:ext cx="10287000"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Wingdings" panose="05000000000000000000" pitchFamily="2" charset="2"/>
              <a:buChar char="Ø"/>
            </a:pPr>
            <a:r>
              <a:rPr lang="en-US" sz="2400" b="1" dirty="0">
                <a:solidFill>
                  <a:schemeClr val="bg1"/>
                </a:solidFill>
              </a:rPr>
              <a:t>Objective :</a:t>
            </a:r>
          </a:p>
          <a:p>
            <a:r>
              <a:rPr lang="en-US" sz="2400" dirty="0">
                <a:solidFill>
                  <a:schemeClr val="bg1"/>
                </a:solidFill>
              </a:rPr>
              <a:t>	To analyze the effect of </a:t>
            </a:r>
            <a:r>
              <a:rPr lang="en-US" sz="2400" b="1" dirty="0">
                <a:solidFill>
                  <a:schemeClr val="bg1"/>
                </a:solidFill>
              </a:rPr>
              <a:t>Pool</a:t>
            </a:r>
            <a:r>
              <a:rPr lang="en-US" sz="2400" dirty="0">
                <a:solidFill>
                  <a:schemeClr val="bg1"/>
                </a:solidFill>
              </a:rPr>
              <a:t>, </a:t>
            </a:r>
            <a:r>
              <a:rPr lang="en-US" sz="2400" b="1" dirty="0">
                <a:solidFill>
                  <a:schemeClr val="bg1"/>
                </a:solidFill>
              </a:rPr>
              <a:t>Garden</a:t>
            </a:r>
            <a:r>
              <a:rPr lang="en-US" sz="2400" dirty="0">
                <a:solidFill>
                  <a:schemeClr val="bg1"/>
                </a:solidFill>
              </a:rPr>
              <a:t>, and </a:t>
            </a:r>
            <a:r>
              <a:rPr lang="en-US" sz="2400" b="1" dirty="0">
                <a:solidFill>
                  <a:schemeClr val="bg1"/>
                </a:solidFill>
              </a:rPr>
              <a:t>New Development</a:t>
            </a:r>
            <a:r>
              <a:rPr lang="en-US" sz="2400" dirty="0">
                <a:solidFill>
                  <a:schemeClr val="bg1"/>
                </a:solidFill>
              </a:rPr>
              <a:t> features on average property prices.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indent="-342900">
              <a:buFont typeface="Wingdings" panose="05000000000000000000" pitchFamily="2" charset="2"/>
              <a:buChar char="Ø"/>
            </a:pPr>
            <a:r>
              <a:rPr lang="en-US" sz="2400" b="1" dirty="0">
                <a:solidFill>
                  <a:schemeClr val="bg1"/>
                </a:solidFill>
              </a:rPr>
              <a:t>Approach :</a:t>
            </a:r>
          </a:p>
          <a:p>
            <a:r>
              <a:rPr lang="en-US" sz="2400" dirty="0">
                <a:solidFill>
                  <a:schemeClr val="bg1"/>
                </a:solidFill>
              </a:rPr>
              <a:t>	Cleaned and transformed feature columns using </a:t>
            </a:r>
            <a:r>
              <a:rPr lang="en-US" sz="2400" b="1" dirty="0">
                <a:solidFill>
                  <a:schemeClr val="bg1"/>
                </a:solidFill>
              </a:rPr>
              <a:t>Power Query</a:t>
            </a: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Created DAX measures to calculate </a:t>
            </a:r>
            <a:r>
              <a:rPr lang="en-US" sz="2400" b="1" dirty="0">
                <a:solidFill>
                  <a:schemeClr val="bg1"/>
                </a:solidFill>
              </a:rPr>
              <a:t>average price per feature</a:t>
            </a: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Used bar charts and matrix visuals in </a:t>
            </a:r>
            <a:r>
              <a:rPr lang="en-US" sz="2400" b="1" dirty="0">
                <a:solidFill>
                  <a:schemeClr val="bg1"/>
                </a:solidFill>
              </a:rPr>
              <a:t>Power BI</a:t>
            </a:r>
            <a:r>
              <a:rPr lang="en-US" sz="2400" dirty="0">
                <a:solidFill>
                  <a:schemeClr val="bg1"/>
                </a:solidFill>
              </a:rPr>
              <a:t> to compare pricing patterns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indent="-342900">
              <a:buFont typeface="Wingdings" panose="05000000000000000000" pitchFamily="2" charset="2"/>
              <a:buChar char="Ø"/>
            </a:pPr>
            <a:r>
              <a:rPr lang="en-US" sz="2400" b="1" dirty="0">
                <a:solidFill>
                  <a:schemeClr val="bg1"/>
                </a:solidFill>
              </a:rPr>
              <a:t>Key Findings :</a:t>
            </a:r>
          </a:p>
          <a:p>
            <a:r>
              <a:rPr lang="en-US" sz="2400" b="1" dirty="0">
                <a:solidFill>
                  <a:schemeClr val="bg1"/>
                </a:solidFill>
              </a:rPr>
              <a:t>	Pool</a:t>
            </a:r>
            <a:r>
              <a:rPr lang="en-US" sz="2400" dirty="0">
                <a:solidFill>
                  <a:schemeClr val="bg1"/>
                </a:solidFill>
              </a:rPr>
              <a:t>: Properties with pools have the </a:t>
            </a:r>
            <a:r>
              <a:rPr lang="en-US" sz="2400" b="1" dirty="0">
                <a:solidFill>
                  <a:schemeClr val="bg1"/>
                </a:solidFill>
              </a:rPr>
              <a:t>highest average prices</a:t>
            </a:r>
            <a:r>
              <a:rPr lang="en-US" sz="2400" dirty="0">
                <a:solidFill>
                  <a:schemeClr val="bg1"/>
                </a:solidFill>
              </a:rPr>
              <a:t>, indicating strong premium value.</a:t>
            </a:r>
          </a:p>
          <a:p>
            <a:pPr marL="342900" indent="-342900">
              <a:buFont typeface="Wingdings" panose="05000000000000000000" pitchFamily="2" charset="2"/>
              <a:buChar char="Ø"/>
            </a:pPr>
            <a:r>
              <a:rPr lang="en-US" sz="2400" b="1" dirty="0">
                <a:solidFill>
                  <a:schemeClr val="bg1"/>
                </a:solidFill>
              </a:rPr>
              <a:t>New Development</a:t>
            </a:r>
            <a:r>
              <a:rPr lang="en-US" sz="2400" dirty="0">
                <a:solidFill>
                  <a:schemeClr val="bg1"/>
                </a:solidFill>
              </a:rPr>
              <a:t>: Higher prices observed, reflecting modern design and buyer preference.</a:t>
            </a:r>
          </a:p>
          <a:p>
            <a:pPr marL="342900" indent="-342900">
              <a:buFont typeface="Wingdings" panose="05000000000000000000" pitchFamily="2" charset="2"/>
              <a:buChar char="Ø"/>
            </a:pPr>
            <a:r>
              <a:rPr lang="en-US" sz="2400" b="1" dirty="0">
                <a:solidFill>
                  <a:schemeClr val="bg1"/>
                </a:solidFill>
              </a:rPr>
              <a:t>Garden</a:t>
            </a:r>
            <a:r>
              <a:rPr lang="en-US" sz="2400" dirty="0">
                <a:solidFill>
                  <a:schemeClr val="bg1"/>
                </a:solidFill>
              </a:rPr>
              <a:t>: Moderate price increase, especially in suburban areas.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indent="-342900">
              <a:buFont typeface="Wingdings" panose="05000000000000000000" pitchFamily="2" charset="2"/>
              <a:buChar char="Ø"/>
            </a:pPr>
            <a:r>
              <a:rPr lang="en-US" sz="2400" b="1" dirty="0">
                <a:solidFill>
                  <a:schemeClr val="bg1"/>
                </a:solidFill>
              </a:rPr>
              <a:t>Conclusion :</a:t>
            </a:r>
          </a:p>
          <a:p>
            <a:r>
              <a:rPr lang="en-US" sz="2400" b="1" dirty="0">
                <a:solidFill>
                  <a:schemeClr val="bg1"/>
                </a:solidFill>
              </a:rPr>
              <a:t>	Properties with a pool have the strongest correlation with higher prices</a:t>
            </a:r>
            <a:r>
              <a:rPr lang="en-US" sz="2400" dirty="0">
                <a:solidFill>
                  <a:schemeClr val="bg1"/>
                </a:solidFill>
              </a:rPr>
              <a:t>, followed by new developments.</a:t>
            </a:r>
          </a:p>
        </p:txBody>
      </p:sp>
      <p:pic>
        <p:nvPicPr>
          <p:cNvPr id="4" name="Picture 3">
            <a:extLst>
              <a:ext uri="{FF2B5EF4-FFF2-40B4-BE49-F238E27FC236}">
                <a16:creationId xmlns:a16="http://schemas.microsoft.com/office/drawing/2014/main" id="{4B59B98B-5858-FAE6-5F65-8CF8BD6CFCC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65526" y="2857500"/>
            <a:ext cx="7922474" cy="5405438"/>
          </a:xfrm>
          <a:prstGeom prst="rect">
            <a:avLst/>
          </a:prstGeom>
        </p:spPr>
      </p:pic>
      <p:sp>
        <p:nvSpPr>
          <p:cNvPr id="5" name="TextBox 4">
            <a:extLst>
              <a:ext uri="{FF2B5EF4-FFF2-40B4-BE49-F238E27FC236}">
                <a16:creationId xmlns:a16="http://schemas.microsoft.com/office/drawing/2014/main" id="{2D05BD35-BC73-4B5A-800F-23B47CA9C463}"/>
              </a:ext>
            </a:extLst>
          </p:cNvPr>
          <p:cNvSpPr txBox="1"/>
          <p:nvPr/>
        </p:nvSpPr>
        <p:spPr>
          <a:xfrm>
            <a:off x="1066800" y="56971"/>
            <a:ext cx="16611600" cy="1200329"/>
          </a:xfrm>
          <a:prstGeom prst="rect">
            <a:avLst/>
          </a:prstGeom>
          <a:noFill/>
        </p:spPr>
        <p:txBody>
          <a:bodyPr wrap="square" rtlCol="0">
            <a:spAutoFit/>
          </a:bodyPr>
          <a:lstStyle/>
          <a:p>
            <a:r>
              <a:rPr lang="en-US" sz="7200" dirty="0">
                <a:solidFill>
                  <a:schemeClr val="bg1"/>
                </a:solidFill>
              </a:rPr>
              <a:t>Price Analysis Based on Property Features</a:t>
            </a:r>
            <a:endParaRPr lang="en-IN" sz="7200" dirty="0">
              <a:solidFill>
                <a:schemeClr val="bg1"/>
              </a:solidFill>
            </a:endParaRPr>
          </a:p>
        </p:txBody>
      </p:sp>
    </p:spTree>
    <p:extLst>
      <p:ext uri="{BB962C8B-B14F-4D97-AF65-F5344CB8AC3E}">
        <p14:creationId xmlns:p14="http://schemas.microsoft.com/office/powerpoint/2010/main" val="1245101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CDDF23AB-2995-AF8D-88AD-87113E750B88}"/>
            </a:ext>
          </a:extLst>
        </p:cNvPr>
        <p:cNvGrpSpPr/>
        <p:nvPr/>
      </p:nvGrpSpPr>
      <p:grpSpPr>
        <a:xfrm>
          <a:off x="0" y="0"/>
          <a:ext cx="0" cy="0"/>
          <a:chOff x="0" y="0"/>
          <a:chExt cx="0" cy="0"/>
        </a:xfrm>
      </p:grpSpPr>
      <p:sp>
        <p:nvSpPr>
          <p:cNvPr id="33" name="Rectangle 20">
            <a:extLst>
              <a:ext uri="{FF2B5EF4-FFF2-40B4-BE49-F238E27FC236}">
                <a16:creationId xmlns:a16="http://schemas.microsoft.com/office/drawing/2014/main" id="{9511C653-209F-D19D-9C98-66181D0D4208}"/>
              </a:ext>
            </a:extLst>
          </p:cNvPr>
          <p:cNvSpPr>
            <a:spLocks noChangeArrowheads="1"/>
          </p:cNvSpPr>
          <p:nvPr/>
        </p:nvSpPr>
        <p:spPr bwMode="auto">
          <a:xfrm>
            <a:off x="7620000" y="1421666"/>
            <a:ext cx="10411167" cy="821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Wingdings" panose="05000000000000000000" pitchFamily="2" charset="2"/>
              <a:buChar char="Ø"/>
            </a:pPr>
            <a:r>
              <a:rPr lang="en-US" sz="2400" b="1" dirty="0">
                <a:solidFill>
                  <a:schemeClr val="bg1"/>
                </a:solidFill>
              </a:rPr>
              <a:t>Overview</a:t>
            </a:r>
            <a:br>
              <a:rPr lang="en-US" sz="2400" dirty="0">
                <a:solidFill>
                  <a:schemeClr val="bg1"/>
                </a:solidFill>
              </a:rPr>
            </a:br>
            <a:r>
              <a:rPr lang="en-US" sz="2400" dirty="0">
                <a:solidFill>
                  <a:schemeClr val="bg1"/>
                </a:solidFill>
              </a:rPr>
              <a:t>This analysis explores how specific property features—such as having a </a:t>
            </a:r>
            <a:r>
              <a:rPr lang="en-US" sz="2400" b="1" dirty="0">
                <a:solidFill>
                  <a:schemeClr val="bg1"/>
                </a:solidFill>
              </a:rPr>
              <a:t>pool</a:t>
            </a:r>
            <a:r>
              <a:rPr lang="en-US" sz="2400" dirty="0">
                <a:solidFill>
                  <a:schemeClr val="bg1"/>
                </a:solidFill>
              </a:rPr>
              <a:t>, </a:t>
            </a:r>
            <a:r>
              <a:rPr lang="en-US" sz="2400" b="1" dirty="0">
                <a:solidFill>
                  <a:schemeClr val="bg1"/>
                </a:solidFill>
              </a:rPr>
              <a:t>garden</a:t>
            </a:r>
            <a:r>
              <a:rPr lang="en-US" sz="2400" dirty="0">
                <a:solidFill>
                  <a:schemeClr val="bg1"/>
                </a:solidFill>
              </a:rPr>
              <a:t>, or being a </a:t>
            </a:r>
            <a:r>
              <a:rPr lang="en-US" sz="2400" b="1" dirty="0">
                <a:solidFill>
                  <a:schemeClr val="bg1"/>
                </a:solidFill>
              </a:rPr>
              <a:t>new development</a:t>
            </a:r>
            <a:r>
              <a:rPr lang="en-US" sz="2400" dirty="0">
                <a:solidFill>
                  <a:schemeClr val="bg1"/>
                </a:solidFill>
              </a:rPr>
              <a:t>—influence the </a:t>
            </a:r>
            <a:r>
              <a:rPr lang="en-US" sz="2400" b="1" dirty="0">
                <a:solidFill>
                  <a:schemeClr val="bg1"/>
                </a:solidFill>
              </a:rPr>
              <a:t>average property price</a:t>
            </a:r>
            <a:r>
              <a:rPr lang="en-US" sz="2400" dirty="0">
                <a:solidFill>
                  <a:schemeClr val="bg1"/>
                </a:solidFill>
              </a:rPr>
              <a:t> in Madrid. By identifying which features drive higher prices, we gain valuable insights into buyer preferences and market trends.</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b="1" dirty="0">
                <a:solidFill>
                  <a:schemeClr val="bg1"/>
                </a:solidFill>
              </a:rPr>
              <a:t>Approach</a:t>
            </a:r>
            <a:br>
              <a:rPr lang="en-US" sz="2400" dirty="0">
                <a:solidFill>
                  <a:schemeClr val="bg1"/>
                </a:solidFill>
              </a:rPr>
            </a:br>
            <a:r>
              <a:rPr lang="en-US" sz="2400" dirty="0">
                <a:solidFill>
                  <a:schemeClr val="bg1"/>
                </a:solidFill>
              </a:rPr>
              <a:t>Calculated the average prices for properties with each feature using Power BI</a:t>
            </a:r>
            <a:br>
              <a:rPr lang="en-US" sz="2400" dirty="0">
                <a:solidFill>
                  <a:schemeClr val="bg1"/>
                </a:solidFill>
              </a:rPr>
            </a:br>
            <a:r>
              <a:rPr lang="en-US" sz="2400" dirty="0">
                <a:solidFill>
                  <a:schemeClr val="bg1"/>
                </a:solidFill>
              </a:rPr>
              <a:t>Visualized the differences through a clear, comparative bar chart</a:t>
            </a:r>
            <a:br>
              <a:rPr lang="en-US" sz="2400" dirty="0">
                <a:solidFill>
                  <a:schemeClr val="bg1"/>
                </a:solidFill>
              </a:rPr>
            </a:br>
            <a:r>
              <a:rPr lang="en-US" sz="2400" dirty="0">
                <a:solidFill>
                  <a:schemeClr val="bg1"/>
                </a:solidFill>
              </a:rPr>
              <a:t>Enabled slicers for interactive exploration across regions and property types</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b="1" dirty="0">
                <a:solidFill>
                  <a:schemeClr val="bg1"/>
                </a:solidFill>
              </a:rPr>
              <a:t>Insights</a:t>
            </a: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Properties with a </a:t>
            </a:r>
            <a:r>
              <a:rPr lang="en-US" sz="2400" b="1" dirty="0">
                <a:solidFill>
                  <a:schemeClr val="bg1"/>
                </a:solidFill>
              </a:rPr>
              <a:t>garden</a:t>
            </a:r>
            <a:r>
              <a:rPr lang="en-US" sz="2400" dirty="0">
                <a:solidFill>
                  <a:schemeClr val="bg1"/>
                </a:solidFill>
              </a:rPr>
              <a:t> have the highest average price: </a:t>
            </a:r>
            <a:r>
              <a:rPr lang="en-US" sz="2400" b="1" dirty="0">
                <a:solidFill>
                  <a:schemeClr val="bg1"/>
                </a:solidFill>
              </a:rPr>
              <a:t>€1.92M</a:t>
            </a: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Homes with a </a:t>
            </a:r>
            <a:r>
              <a:rPr lang="en-US" sz="2400" b="1" dirty="0">
                <a:solidFill>
                  <a:schemeClr val="bg1"/>
                </a:solidFill>
              </a:rPr>
              <a:t>pool</a:t>
            </a:r>
            <a:r>
              <a:rPr lang="en-US" sz="2400" dirty="0">
                <a:solidFill>
                  <a:schemeClr val="bg1"/>
                </a:solidFill>
              </a:rPr>
              <a:t> come next with an average price of </a:t>
            </a:r>
            <a:r>
              <a:rPr lang="en-US" sz="2400" b="1" dirty="0">
                <a:solidFill>
                  <a:schemeClr val="bg1"/>
                </a:solidFill>
              </a:rPr>
              <a:t>€1.00M</a:t>
            </a:r>
            <a:endParaRPr lang="en-US" sz="2400" dirty="0">
              <a:solidFill>
                <a:schemeClr val="bg1"/>
              </a:solidFill>
            </a:endParaRPr>
          </a:p>
          <a:p>
            <a:pPr marL="342900" indent="-342900">
              <a:buFont typeface="Wingdings" panose="05000000000000000000" pitchFamily="2" charset="2"/>
              <a:buChar char="Ø"/>
            </a:pPr>
            <a:r>
              <a:rPr lang="en-US" sz="2400" b="1" dirty="0">
                <a:solidFill>
                  <a:schemeClr val="bg1"/>
                </a:solidFill>
              </a:rPr>
              <a:t>New developments</a:t>
            </a:r>
            <a:r>
              <a:rPr lang="en-US" sz="2400" dirty="0">
                <a:solidFill>
                  <a:schemeClr val="bg1"/>
                </a:solidFill>
              </a:rPr>
              <a:t> are priced more affordably, averaging </a:t>
            </a:r>
            <a:r>
              <a:rPr lang="en-US" sz="2400" b="1" dirty="0">
                <a:solidFill>
                  <a:schemeClr val="bg1"/>
                </a:solidFill>
              </a:rPr>
              <a:t>€0.59M</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b="1" dirty="0">
                <a:solidFill>
                  <a:schemeClr val="bg1"/>
                </a:solidFill>
              </a:rPr>
              <a:t>Conclusion</a:t>
            </a:r>
            <a:br>
              <a:rPr lang="en-US" sz="2400" dirty="0">
                <a:solidFill>
                  <a:schemeClr val="bg1"/>
                </a:solidFill>
              </a:rPr>
            </a:br>
            <a:r>
              <a:rPr lang="en-US" sz="2400" dirty="0">
                <a:solidFill>
                  <a:schemeClr val="bg1"/>
                </a:solidFill>
              </a:rPr>
              <a:t>The </a:t>
            </a:r>
            <a:r>
              <a:rPr lang="en-US" sz="2400" b="1" dirty="0">
                <a:solidFill>
                  <a:schemeClr val="bg1"/>
                </a:solidFill>
              </a:rPr>
              <a:t>presence of a garden</a:t>
            </a:r>
            <a:r>
              <a:rPr lang="en-US" sz="2400" dirty="0">
                <a:solidFill>
                  <a:schemeClr val="bg1"/>
                </a:solidFill>
              </a:rPr>
              <a:t> has the </a:t>
            </a:r>
            <a:r>
              <a:rPr lang="en-US" sz="2400" b="1" dirty="0">
                <a:solidFill>
                  <a:schemeClr val="bg1"/>
                </a:solidFill>
              </a:rPr>
              <a:t>strongest impact</a:t>
            </a:r>
            <a:r>
              <a:rPr lang="en-US" sz="2400" dirty="0">
                <a:solidFill>
                  <a:schemeClr val="bg1"/>
                </a:solidFill>
              </a:rPr>
              <a:t> on property price, making it a top-value feature in the Madrid housing market. This suggests that outdoor space is highly desirable, especially in urban residential areas. Property investors and developers can use this insight to prioritize features that boost value.</a:t>
            </a:r>
          </a:p>
        </p:txBody>
      </p:sp>
      <p:pic>
        <p:nvPicPr>
          <p:cNvPr id="3" name="Picture 2">
            <a:extLst>
              <a:ext uri="{FF2B5EF4-FFF2-40B4-BE49-F238E27FC236}">
                <a16:creationId xmlns:a16="http://schemas.microsoft.com/office/drawing/2014/main" id="{DE25210C-7089-6BA1-E054-1CFC8A05B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0" y="2019300"/>
            <a:ext cx="7416430" cy="4495800"/>
          </a:xfrm>
          <a:prstGeom prst="rect">
            <a:avLst/>
          </a:prstGeom>
        </p:spPr>
      </p:pic>
      <p:pic>
        <p:nvPicPr>
          <p:cNvPr id="5" name="Picture 4">
            <a:extLst>
              <a:ext uri="{FF2B5EF4-FFF2-40B4-BE49-F238E27FC236}">
                <a16:creationId xmlns:a16="http://schemas.microsoft.com/office/drawing/2014/main" id="{40072687-AAA8-37B5-1B40-2398213E3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844" y="6896100"/>
            <a:ext cx="3185161" cy="2514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BD8CF4F4-5A07-6430-1DFE-912788B2210A}"/>
              </a:ext>
            </a:extLst>
          </p:cNvPr>
          <p:cNvSpPr txBox="1"/>
          <p:nvPr/>
        </p:nvSpPr>
        <p:spPr>
          <a:xfrm>
            <a:off x="838200" y="209371"/>
            <a:ext cx="18211800" cy="1200329"/>
          </a:xfrm>
          <a:prstGeom prst="rect">
            <a:avLst/>
          </a:prstGeom>
          <a:noFill/>
        </p:spPr>
        <p:txBody>
          <a:bodyPr wrap="square">
            <a:spAutoFit/>
          </a:bodyPr>
          <a:lstStyle/>
          <a:p>
            <a:r>
              <a:rPr lang="en-US" sz="7200" dirty="0">
                <a:solidFill>
                  <a:schemeClr val="bg1"/>
                </a:solidFill>
              </a:rPr>
              <a:t>Impact of Property Features on Average Price</a:t>
            </a:r>
            <a:endParaRPr lang="en-IN" sz="7200" dirty="0">
              <a:solidFill>
                <a:schemeClr val="bg1"/>
              </a:solidFill>
            </a:endParaRPr>
          </a:p>
        </p:txBody>
      </p:sp>
    </p:spTree>
    <p:extLst>
      <p:ext uri="{BB962C8B-B14F-4D97-AF65-F5344CB8AC3E}">
        <p14:creationId xmlns:p14="http://schemas.microsoft.com/office/powerpoint/2010/main" val="730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C33E42BB-A45C-1DC5-C921-31F94C870BD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C77C04A-D12F-40ED-FFEA-FCDC0714F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8092" y="6385256"/>
            <a:ext cx="5020377" cy="3639058"/>
          </a:xfrm>
          <a:prstGeom prst="rect">
            <a:avLst/>
          </a:prstGeom>
        </p:spPr>
      </p:pic>
      <p:sp>
        <p:nvSpPr>
          <p:cNvPr id="2" name="TextBox 1">
            <a:extLst>
              <a:ext uri="{FF2B5EF4-FFF2-40B4-BE49-F238E27FC236}">
                <a16:creationId xmlns:a16="http://schemas.microsoft.com/office/drawing/2014/main" id="{716B8B4A-0800-DA9F-8CF3-8BD698657636}"/>
              </a:ext>
            </a:extLst>
          </p:cNvPr>
          <p:cNvSpPr txBox="1"/>
          <p:nvPr/>
        </p:nvSpPr>
        <p:spPr>
          <a:xfrm>
            <a:off x="76200" y="-125462"/>
            <a:ext cx="18821400" cy="1200329"/>
          </a:xfrm>
          <a:prstGeom prst="rect">
            <a:avLst/>
          </a:prstGeom>
          <a:noFill/>
        </p:spPr>
        <p:txBody>
          <a:bodyPr wrap="square" rtlCol="0">
            <a:spAutoFit/>
          </a:bodyPr>
          <a:lstStyle/>
          <a:p>
            <a:r>
              <a:rPr lang="en-US" sz="7200" dirty="0">
                <a:solidFill>
                  <a:schemeClr val="bg1"/>
                </a:solidFill>
              </a:rPr>
              <a:t>Top 5 Investment Opportunities by House Type</a:t>
            </a:r>
            <a:endParaRPr lang="en-IN" sz="7200" dirty="0">
              <a:solidFill>
                <a:schemeClr val="bg1"/>
              </a:solidFill>
            </a:endParaRPr>
          </a:p>
        </p:txBody>
      </p:sp>
      <p:pic>
        <p:nvPicPr>
          <p:cNvPr id="6" name="Picture 5">
            <a:extLst>
              <a:ext uri="{FF2B5EF4-FFF2-40B4-BE49-F238E27FC236}">
                <a16:creationId xmlns:a16="http://schemas.microsoft.com/office/drawing/2014/main" id="{5B3B1FFC-0D98-0900-10F8-EC29FB7F0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4278" y="1355800"/>
            <a:ext cx="5068007" cy="4591691"/>
          </a:xfrm>
          <a:prstGeom prst="rect">
            <a:avLst/>
          </a:prstGeom>
        </p:spPr>
      </p:pic>
      <p:sp>
        <p:nvSpPr>
          <p:cNvPr id="10" name="Rectangle 3">
            <a:extLst>
              <a:ext uri="{FF2B5EF4-FFF2-40B4-BE49-F238E27FC236}">
                <a16:creationId xmlns:a16="http://schemas.microsoft.com/office/drawing/2014/main" id="{6D9FFDAF-F394-68E6-0D04-B52589FFB32F}"/>
              </a:ext>
            </a:extLst>
          </p:cNvPr>
          <p:cNvSpPr>
            <a:spLocks noChangeArrowheads="1"/>
          </p:cNvSpPr>
          <p:nvPr/>
        </p:nvSpPr>
        <p:spPr bwMode="auto">
          <a:xfrm>
            <a:off x="-76200" y="800100"/>
            <a:ext cx="13124597" cy="969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Overview</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This slide analyzes property types using </a:t>
            </a:r>
            <a:r>
              <a:rPr kumimoji="0" lang="en-US" altLang="en-US" sz="2400" b="0" i="0" u="none" strike="noStrike" cap="none" normalizeH="0" baseline="0" dirty="0" err="1">
                <a:ln>
                  <a:noFill/>
                </a:ln>
                <a:solidFill>
                  <a:schemeClr val="bg1"/>
                </a:solidFill>
                <a:effectLst/>
                <a:latin typeface="Arial Unicode MS"/>
              </a:rPr>
              <a:t>house_type_id</a:t>
            </a:r>
            <a:r>
              <a:rPr kumimoji="0" lang="en-US" altLang="en-US" sz="2400" b="0" i="0" u="none" strike="noStrike" cap="none" normalizeH="0" baseline="0" dirty="0">
                <a:ln>
                  <a:noFill/>
                </a:ln>
                <a:solidFill>
                  <a:schemeClr val="bg1"/>
                </a:solidFill>
                <a:effectLst/>
              </a:rPr>
              <a:t> to understand price trends and investment distribution. Metrics like average price per square meter and total purchase value provide insights into market dynamics and investment scale.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Approach</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Segmented properties by </a:t>
            </a:r>
            <a:r>
              <a:rPr kumimoji="0" lang="en-US" altLang="en-US" sz="2400" b="0" i="0" u="none" strike="noStrike" cap="none" normalizeH="0" baseline="0" dirty="0" err="1">
                <a:ln>
                  <a:noFill/>
                </a:ln>
                <a:solidFill>
                  <a:schemeClr val="bg1"/>
                </a:solidFill>
                <a:effectLst/>
                <a:latin typeface="Arial Unicode MS"/>
              </a:rPr>
              <a:t>house_type_id</a:t>
            </a:r>
            <a:endParaRPr kumimoji="0" lang="en-US" altLang="en-US" sz="2400" b="0" i="0" u="none" strike="noStrike" cap="none" normalizeH="0" baseline="0" dirty="0">
              <a:ln>
                <a:noFill/>
              </a:ln>
              <a:solidFill>
                <a:schemeClr val="bg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Analyzed </a:t>
            </a:r>
            <a:r>
              <a:rPr kumimoji="0" lang="en-US" altLang="en-US" sz="2400" b="0" i="0" u="none" strike="noStrike" cap="none" normalizeH="0" baseline="0" dirty="0" err="1">
                <a:ln>
                  <a:noFill/>
                </a:ln>
                <a:solidFill>
                  <a:schemeClr val="bg1"/>
                </a:solidFill>
                <a:effectLst/>
                <a:latin typeface="Arial Unicode MS"/>
              </a:rPr>
              <a:t>AvgPricePerSqMt</a:t>
            </a:r>
            <a:r>
              <a:rPr kumimoji="0" lang="en-US" altLang="en-US" sz="2400" b="0" i="0" u="none" strike="noStrike" cap="none" normalizeH="0" baseline="0" dirty="0">
                <a:ln>
                  <a:noFill/>
                </a:ln>
                <a:solidFill>
                  <a:schemeClr val="bg1"/>
                </a:solidFill>
                <a:effectLst/>
              </a:rPr>
              <a:t> to assess pricing trends</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Mapped </a:t>
            </a:r>
            <a:r>
              <a:rPr kumimoji="0" lang="en-US" altLang="en-US" sz="2400" b="0" i="0" u="none" strike="noStrike" cap="none" normalizeH="0" baseline="0" dirty="0">
                <a:ln>
                  <a:noFill/>
                </a:ln>
                <a:solidFill>
                  <a:schemeClr val="bg1"/>
                </a:solidFill>
                <a:effectLst/>
                <a:latin typeface="Arial Unicode MS"/>
              </a:rPr>
              <a:t>Total Price</a:t>
            </a:r>
            <a:r>
              <a:rPr kumimoji="0" lang="en-US" altLang="en-US" sz="2400" b="0" i="0" u="none" strike="noStrike" cap="none" normalizeH="0" baseline="0" dirty="0">
                <a:ln>
                  <a:noFill/>
                </a:ln>
                <a:solidFill>
                  <a:schemeClr val="bg1"/>
                </a:solidFill>
                <a:effectLst/>
              </a:rPr>
              <a:t> vs. </a:t>
            </a:r>
            <a:r>
              <a:rPr kumimoji="0" lang="en-US" altLang="en-US" sz="2400" b="0" i="0" u="none" strike="noStrike" cap="none" normalizeH="0" baseline="0" dirty="0">
                <a:ln>
                  <a:noFill/>
                </a:ln>
                <a:solidFill>
                  <a:schemeClr val="bg1"/>
                </a:solidFill>
                <a:effectLst/>
                <a:latin typeface="Arial Unicode MS"/>
              </a:rPr>
              <a:t>Built Area</a:t>
            </a:r>
            <a:r>
              <a:rPr kumimoji="0" lang="en-US" altLang="en-US" sz="2400" b="0" i="0" u="none" strike="noStrike" cap="none" normalizeH="0" baseline="0" dirty="0">
                <a:ln>
                  <a:noFill/>
                </a:ln>
                <a:solidFill>
                  <a:schemeClr val="bg1"/>
                </a:solidFill>
                <a:effectLst/>
              </a:rPr>
              <a:t> in a bubble chart to gauge investment volume and property scale</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Used visual weight to highlight key property types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Insights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err="1">
                <a:ln>
                  <a:noFill/>
                </a:ln>
                <a:solidFill>
                  <a:schemeClr val="bg1"/>
                </a:solidFill>
                <a:effectLst/>
                <a:latin typeface="Arial" panose="020B0604020202020204" pitchFamily="34" charset="0"/>
              </a:rPr>
              <a:t>HouseType</a:t>
            </a:r>
            <a:r>
              <a:rPr kumimoji="0" lang="en-US" altLang="en-US" sz="2400" b="1" i="0" u="none" strike="noStrike" cap="none" normalizeH="0" baseline="0" dirty="0">
                <a:ln>
                  <a:noFill/>
                </a:ln>
                <a:solidFill>
                  <a:schemeClr val="bg1"/>
                </a:solidFill>
                <a:effectLst/>
                <a:latin typeface="Arial" panose="020B0604020202020204" pitchFamily="34" charset="0"/>
              </a:rPr>
              <a:t> 1 (Pisos)</a:t>
            </a:r>
            <a:r>
              <a:rPr kumimoji="0" lang="en-US" altLang="en-US" sz="2400" b="0" i="0" u="none" strike="noStrike" cap="none" normalizeH="0" baseline="0" dirty="0">
                <a:ln>
                  <a:noFill/>
                </a:ln>
                <a:solidFill>
                  <a:schemeClr val="bg1"/>
                </a:solidFill>
                <a:effectLst/>
                <a:latin typeface="Arial" panose="020B0604020202020204" pitchFamily="34" charset="0"/>
              </a:rPr>
              <a:t> dominates in average price per square meter (71M), showing high market pricing density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err="1">
                <a:ln>
                  <a:noFill/>
                </a:ln>
                <a:solidFill>
                  <a:schemeClr val="bg1"/>
                </a:solidFill>
                <a:effectLst/>
                <a:latin typeface="Arial" panose="020B0604020202020204" pitchFamily="34" charset="0"/>
              </a:rPr>
              <a:t>HouseType</a:t>
            </a:r>
            <a:r>
              <a:rPr kumimoji="0" lang="en-US" altLang="en-US" sz="2400" b="1" i="0" u="none" strike="noStrike" cap="none" normalizeH="0" baseline="0" dirty="0">
                <a:ln>
                  <a:noFill/>
                </a:ln>
                <a:solidFill>
                  <a:schemeClr val="bg1"/>
                </a:solidFill>
                <a:effectLst/>
                <a:latin typeface="Arial" panose="020B0604020202020204" pitchFamily="34" charset="0"/>
              </a:rPr>
              <a:t> 2 (Casa o chalet)</a:t>
            </a:r>
            <a:r>
              <a:rPr kumimoji="0" lang="en-US" altLang="en-US" sz="2400" b="0" i="0" u="none" strike="noStrike" cap="none" normalizeH="0" baseline="0" dirty="0">
                <a:ln>
                  <a:noFill/>
                </a:ln>
                <a:solidFill>
                  <a:schemeClr val="bg1"/>
                </a:solidFill>
                <a:effectLst/>
                <a:latin typeface="Arial" panose="020B0604020202020204" pitchFamily="34" charset="0"/>
              </a:rPr>
              <a:t> shows moderate average price per square meter (8M), indicating a mid-range investment tier</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err="1">
                <a:ln>
                  <a:noFill/>
                </a:ln>
                <a:solidFill>
                  <a:schemeClr val="bg1"/>
                </a:solidFill>
                <a:effectLst/>
                <a:latin typeface="Arial" panose="020B0604020202020204" pitchFamily="34" charset="0"/>
              </a:rPr>
              <a:t>HouseType</a:t>
            </a:r>
            <a:r>
              <a:rPr kumimoji="0" lang="en-US" altLang="en-US" sz="2400" b="1" i="0" u="none" strike="noStrike" cap="none" normalizeH="0" baseline="0" dirty="0">
                <a:ln>
                  <a:noFill/>
                </a:ln>
                <a:solidFill>
                  <a:schemeClr val="bg1"/>
                </a:solidFill>
                <a:effectLst/>
                <a:latin typeface="Arial" panose="020B0604020202020204" pitchFamily="34" charset="0"/>
              </a:rPr>
              <a:t> 5 (</a:t>
            </a:r>
            <a:r>
              <a:rPr kumimoji="0" lang="en-US" altLang="en-US" sz="2400" b="1" i="0" u="none" strike="noStrike" cap="none" normalizeH="0" baseline="0" dirty="0" err="1">
                <a:ln>
                  <a:noFill/>
                </a:ln>
                <a:solidFill>
                  <a:schemeClr val="bg1"/>
                </a:solidFill>
                <a:effectLst/>
                <a:latin typeface="Arial" panose="020B0604020202020204" pitchFamily="34" charset="0"/>
              </a:rPr>
              <a:t>Áticos</a:t>
            </a:r>
            <a:r>
              <a:rPr kumimoji="0" lang="en-US" altLang="en-US" sz="2400" b="1" i="0" u="none" strike="noStrike" cap="none" normalizeH="0" baseline="0" dirty="0">
                <a:ln>
                  <a:noFill/>
                </a:ln>
                <a:solidFill>
                  <a:schemeClr val="bg1"/>
                </a:solidFill>
                <a:effectLst/>
                <a:latin typeface="Arial" panose="020B0604020202020204" pitchFamily="34" charset="0"/>
              </a:rPr>
              <a:t>)</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1" i="0" u="none" strike="noStrike" cap="none" normalizeH="0" baseline="0" dirty="0" err="1">
                <a:ln>
                  <a:noFill/>
                </a:ln>
                <a:solidFill>
                  <a:schemeClr val="bg1"/>
                </a:solidFill>
                <a:effectLst/>
                <a:latin typeface="Arial" panose="020B0604020202020204" pitchFamily="34" charset="0"/>
              </a:rPr>
              <a:t>HouseType</a:t>
            </a:r>
            <a:r>
              <a:rPr kumimoji="0" lang="en-US" altLang="en-US" sz="2400" b="1" i="0" u="none" strike="noStrike" cap="none" normalizeH="0" baseline="0" dirty="0">
                <a:ln>
                  <a:noFill/>
                </a:ln>
                <a:solidFill>
                  <a:schemeClr val="bg1"/>
                </a:solidFill>
                <a:effectLst/>
                <a:latin typeface="Arial" panose="020B0604020202020204" pitchFamily="34" charset="0"/>
              </a:rPr>
              <a:t> 4 (</a:t>
            </a:r>
            <a:r>
              <a:rPr kumimoji="0" lang="en-US" altLang="en-US" sz="2400" b="1" i="0" u="none" strike="noStrike" cap="none" normalizeH="0" baseline="0" dirty="0" err="1">
                <a:ln>
                  <a:noFill/>
                </a:ln>
                <a:solidFill>
                  <a:schemeClr val="bg1"/>
                </a:solidFill>
                <a:effectLst/>
                <a:latin typeface="Arial" panose="020B0604020202020204" pitchFamily="34" charset="0"/>
              </a:rPr>
              <a:t>Dúplex</a:t>
            </a:r>
            <a:r>
              <a:rPr kumimoji="0" lang="en-US" altLang="en-US" sz="2400" b="1" i="0" u="none" strike="noStrike" cap="none" normalizeH="0" baseline="0" dirty="0">
                <a:ln>
                  <a:noFill/>
                </a:ln>
                <a:solidFill>
                  <a:schemeClr val="bg1"/>
                </a:solidFill>
                <a:effectLst/>
                <a:latin typeface="Arial" panose="020B0604020202020204" pitchFamily="34" charset="0"/>
              </a:rPr>
              <a:t>)</a:t>
            </a:r>
            <a:r>
              <a:rPr kumimoji="0" lang="en-US" altLang="en-US" sz="2400" b="0" i="0" u="none" strike="noStrike" cap="none" normalizeH="0" baseline="0" dirty="0">
                <a:ln>
                  <a:noFill/>
                </a:ln>
                <a:solidFill>
                  <a:schemeClr val="bg1"/>
                </a:solidFill>
                <a:effectLst/>
                <a:latin typeface="Arial" panose="020B0604020202020204" pitchFamily="34" charset="0"/>
              </a:rPr>
              <a:t> have lower pricing, suggesting more affordable entry points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bg1"/>
                </a:solidFill>
                <a:effectLst/>
                <a:latin typeface="Arial" panose="020B0604020202020204" pitchFamily="34" charset="0"/>
              </a:rPr>
              <a:t>Conclusion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bg1"/>
                </a:solidFill>
                <a:effectLst/>
                <a:latin typeface="Arial" panose="020B0604020202020204" pitchFamily="34" charset="0"/>
              </a:rPr>
              <a:t>Segmenting properties by type reveals </a:t>
            </a:r>
            <a:r>
              <a:rPr kumimoji="0" lang="en-US" altLang="en-US" sz="2400" b="1" i="0" u="none" strike="noStrike" cap="none" normalizeH="0" baseline="0" dirty="0">
                <a:ln>
                  <a:noFill/>
                </a:ln>
                <a:solidFill>
                  <a:schemeClr val="bg1"/>
                </a:solidFill>
                <a:effectLst/>
                <a:latin typeface="Arial" panose="020B0604020202020204" pitchFamily="34" charset="0"/>
              </a:rPr>
              <a:t>Pisos (</a:t>
            </a:r>
            <a:r>
              <a:rPr kumimoji="0" lang="en-US" altLang="en-US" sz="2400" b="1" i="0" u="none" strike="noStrike" cap="none" normalizeH="0" baseline="0" dirty="0" err="1">
                <a:ln>
                  <a:noFill/>
                </a:ln>
                <a:solidFill>
                  <a:schemeClr val="bg1"/>
                </a:solidFill>
                <a:effectLst/>
                <a:latin typeface="Arial" panose="020B0604020202020204" pitchFamily="34" charset="0"/>
              </a:rPr>
              <a:t>HouseType</a:t>
            </a:r>
            <a:r>
              <a:rPr kumimoji="0" lang="en-US" altLang="en-US" sz="2400" b="1" i="0" u="none" strike="noStrike" cap="none" normalizeH="0" baseline="0" dirty="0">
                <a:ln>
                  <a:noFill/>
                </a:ln>
                <a:solidFill>
                  <a:schemeClr val="bg1"/>
                </a:solidFill>
                <a:effectLst/>
                <a:latin typeface="Arial" panose="020B0604020202020204" pitchFamily="34" charset="0"/>
              </a:rPr>
              <a:t> 1)</a:t>
            </a:r>
            <a:r>
              <a:rPr kumimoji="0" lang="en-US" altLang="en-US" sz="2400" b="0" i="0" u="none" strike="noStrike" cap="none" normalizeH="0" baseline="0" dirty="0">
                <a:ln>
                  <a:noFill/>
                </a:ln>
                <a:solidFill>
                  <a:schemeClr val="bg1"/>
                </a:solidFill>
                <a:effectLst/>
                <a:latin typeface="Arial" panose="020B0604020202020204" pitchFamily="34" charset="0"/>
              </a:rPr>
              <a:t> as the most significant in terms of both pricing and investment volume. While Casa o chalet also holds investment value, </a:t>
            </a:r>
            <a:r>
              <a:rPr kumimoji="0" lang="en-US" altLang="en-US" sz="2400" b="0" i="0" u="none" strike="noStrike" cap="none" normalizeH="0" baseline="0" dirty="0" err="1">
                <a:ln>
                  <a:noFill/>
                </a:ln>
                <a:solidFill>
                  <a:schemeClr val="bg1"/>
                </a:solidFill>
                <a:effectLst/>
                <a:latin typeface="Arial" panose="020B0604020202020204" pitchFamily="34" charset="0"/>
              </a:rPr>
              <a:t>Áticos</a:t>
            </a:r>
            <a:r>
              <a:rPr kumimoji="0" lang="en-US" altLang="en-US" sz="2400" b="0" i="0" u="none" strike="noStrike" cap="none" normalizeH="0" baseline="0" dirty="0">
                <a:ln>
                  <a:noFill/>
                </a:ln>
                <a:solidFill>
                  <a:schemeClr val="bg1"/>
                </a:solidFill>
                <a:effectLst/>
                <a:latin typeface="Arial" panose="020B0604020202020204" pitchFamily="34" charset="0"/>
              </a:rPr>
              <a:t> and </a:t>
            </a:r>
            <a:r>
              <a:rPr kumimoji="0" lang="en-US" altLang="en-US" sz="2400" b="0" i="0" u="none" strike="noStrike" cap="none" normalizeH="0" baseline="0" dirty="0" err="1">
                <a:ln>
                  <a:noFill/>
                </a:ln>
                <a:solidFill>
                  <a:schemeClr val="bg1"/>
                </a:solidFill>
                <a:effectLst/>
                <a:latin typeface="Arial" panose="020B0604020202020204" pitchFamily="34" charset="0"/>
              </a:rPr>
              <a:t>Dúplex</a:t>
            </a:r>
            <a:r>
              <a:rPr kumimoji="0" lang="en-US" altLang="en-US" sz="2400" b="0" i="0" u="none" strike="noStrike" cap="none" normalizeH="0" baseline="0" dirty="0">
                <a:ln>
                  <a:noFill/>
                </a:ln>
                <a:solidFill>
                  <a:schemeClr val="bg1"/>
                </a:solidFill>
                <a:effectLst/>
                <a:latin typeface="Arial" panose="020B0604020202020204" pitchFamily="34" charset="0"/>
              </a:rPr>
              <a:t> appear less prominent in current market dynamics. These insights can guide investors towards property types with stronger financial positioning and market presence.</a:t>
            </a:r>
          </a:p>
        </p:txBody>
      </p:sp>
    </p:spTree>
    <p:extLst>
      <p:ext uri="{BB962C8B-B14F-4D97-AF65-F5344CB8AC3E}">
        <p14:creationId xmlns:p14="http://schemas.microsoft.com/office/powerpoint/2010/main" val="30127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a:extLst>
            <a:ext uri="{FF2B5EF4-FFF2-40B4-BE49-F238E27FC236}">
              <a16:creationId xmlns:a16="http://schemas.microsoft.com/office/drawing/2014/main" id="{B02E9393-D85A-F92E-AF57-8F45ED2D46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3A1EFC-9C5F-FC76-4024-C1601E3EB2D6}"/>
              </a:ext>
            </a:extLst>
          </p:cNvPr>
          <p:cNvSpPr txBox="1"/>
          <p:nvPr/>
        </p:nvSpPr>
        <p:spPr>
          <a:xfrm>
            <a:off x="2400300" y="190500"/>
            <a:ext cx="13487400" cy="1200329"/>
          </a:xfrm>
          <a:prstGeom prst="rect">
            <a:avLst/>
          </a:prstGeom>
          <a:noFill/>
        </p:spPr>
        <p:txBody>
          <a:bodyPr wrap="square" rtlCol="0">
            <a:spAutoFit/>
          </a:bodyPr>
          <a:lstStyle/>
          <a:p>
            <a:pPr algn="ctr"/>
            <a:r>
              <a:rPr lang="en-IN" sz="7200" dirty="0">
                <a:solidFill>
                  <a:schemeClr val="bg1"/>
                </a:solidFill>
              </a:rPr>
              <a:t>DASHBOARD</a:t>
            </a:r>
          </a:p>
        </p:txBody>
      </p:sp>
      <p:pic>
        <p:nvPicPr>
          <p:cNvPr id="5" name="Picture 4">
            <a:extLst>
              <a:ext uri="{FF2B5EF4-FFF2-40B4-BE49-F238E27FC236}">
                <a16:creationId xmlns:a16="http://schemas.microsoft.com/office/drawing/2014/main" id="{61DB7FE2-D787-D805-0623-6B26CE25E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57300"/>
            <a:ext cx="17526000" cy="8839200"/>
          </a:xfrm>
          <a:prstGeom prst="rect">
            <a:avLst/>
          </a:prstGeom>
        </p:spPr>
      </p:pic>
    </p:spTree>
    <p:extLst>
      <p:ext uri="{BB962C8B-B14F-4D97-AF65-F5344CB8AC3E}">
        <p14:creationId xmlns:p14="http://schemas.microsoft.com/office/powerpoint/2010/main" val="2379876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4984803" y="-1314334"/>
            <a:ext cx="8318394" cy="13299759"/>
          </a:xfrm>
          <a:custGeom>
            <a:avLst/>
            <a:gdLst/>
            <a:ahLst/>
            <a:cxnLst/>
            <a:rect l="l" t="t" r="r" b="b"/>
            <a:pathLst>
              <a:path w="8318394" h="13299759">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TextBox 6"/>
          <p:cNvSpPr txBox="1"/>
          <p:nvPr/>
        </p:nvSpPr>
        <p:spPr>
          <a:xfrm>
            <a:off x="6595089" y="4598153"/>
            <a:ext cx="5097823" cy="1636709"/>
          </a:xfrm>
          <a:prstGeom prst="rect">
            <a:avLst/>
          </a:prstGeom>
        </p:spPr>
        <p:txBody>
          <a:bodyPr lIns="0" tIns="0" rIns="0" bIns="0" rtlCol="0" anchor="t">
            <a:spAutoFit/>
          </a:bodyPr>
          <a:lstStyle/>
          <a:p>
            <a:pPr algn="ctr">
              <a:lnSpc>
                <a:spcPts val="12523"/>
              </a:lnSpc>
              <a:spcBef>
                <a:spcPct val="0"/>
              </a:spcBef>
            </a:pPr>
            <a:r>
              <a:rPr lang="en-US" sz="11814" b="1">
                <a:solidFill>
                  <a:srgbClr val="FFFFFF"/>
                </a:solidFill>
                <a:latin typeface="TT Lakes Neue Bold"/>
                <a:ea typeface="TT Lakes Neue Bold"/>
                <a:cs typeface="TT Lakes Neue Bold"/>
                <a:sym typeface="TT Lakes Neue Bold"/>
              </a:rPr>
              <a:t>YOU!</a:t>
            </a:r>
          </a:p>
        </p:txBody>
      </p:sp>
      <p:sp>
        <p:nvSpPr>
          <p:cNvPr id="7" name="TextBox 7"/>
          <p:cNvSpPr txBox="1"/>
          <p:nvPr/>
        </p:nvSpPr>
        <p:spPr>
          <a:xfrm>
            <a:off x="6245623" y="3359600"/>
            <a:ext cx="5796755" cy="1636709"/>
          </a:xfrm>
          <a:prstGeom prst="rect">
            <a:avLst/>
          </a:prstGeom>
        </p:spPr>
        <p:txBody>
          <a:bodyPr lIns="0" tIns="0" rIns="0" bIns="0" rtlCol="0" anchor="t">
            <a:spAutoFit/>
          </a:bodyPr>
          <a:lstStyle/>
          <a:p>
            <a:pPr algn="ctr">
              <a:lnSpc>
                <a:spcPts val="12523"/>
              </a:lnSpc>
              <a:spcBef>
                <a:spcPct val="0"/>
              </a:spcBef>
            </a:pPr>
            <a:r>
              <a:rPr lang="en-US" sz="11814" b="1" dirty="0">
                <a:solidFill>
                  <a:srgbClr val="84E3F8"/>
                </a:solidFill>
                <a:latin typeface="TT Lakes Neue Bold"/>
                <a:ea typeface="TT Lakes Neue Bold"/>
                <a:cs typeface="TT Lakes Neue Bold"/>
                <a:sym typeface="TT Lakes Neue Bold"/>
              </a:rPr>
              <a:t>THANK</a:t>
            </a:r>
          </a:p>
        </p:txBody>
      </p:sp>
      <p:sp>
        <p:nvSpPr>
          <p:cNvPr id="11" name="Freeform 11"/>
          <p:cNvSpPr/>
          <p:nvPr/>
        </p:nvSpPr>
        <p:spPr>
          <a:xfrm>
            <a:off x="2494121" y="85771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715</Words>
  <Application>Microsoft Office PowerPoint</Application>
  <PresentationFormat>Custom</PresentationFormat>
  <Paragraphs>72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TT Lakes Neue Bold</vt:lpstr>
      <vt:lpstr>Arial Unicode MS</vt:lpstr>
      <vt:lpstr>Arial</vt:lpstr>
      <vt:lpstr>TT Lakes Neue</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AI Technology Presentation</dc:title>
  <cp:lastModifiedBy>Vinit Solanki</cp:lastModifiedBy>
  <cp:revision>9</cp:revision>
  <dcterms:created xsi:type="dcterms:W3CDTF">2006-08-16T00:00:00Z</dcterms:created>
  <dcterms:modified xsi:type="dcterms:W3CDTF">2025-06-16T08:52:53Z</dcterms:modified>
  <dc:identifier>DAGj9Wl0HIg</dc:identifier>
</cp:coreProperties>
</file>